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95" r:id="rId4"/>
    <p:sldId id="407" r:id="rId5"/>
    <p:sldId id="391" r:id="rId6"/>
    <p:sldId id="392" r:id="rId7"/>
    <p:sldId id="393" r:id="rId8"/>
    <p:sldId id="408" r:id="rId9"/>
    <p:sldId id="394" r:id="rId10"/>
    <p:sldId id="396" r:id="rId11"/>
    <p:sldId id="403" r:id="rId12"/>
    <p:sldId id="402" r:id="rId13"/>
    <p:sldId id="398" r:id="rId14"/>
    <p:sldId id="397" r:id="rId15"/>
    <p:sldId id="400" r:id="rId16"/>
    <p:sldId id="405" r:id="rId17"/>
    <p:sldId id="401" r:id="rId18"/>
    <p:sldId id="399" r:id="rId19"/>
    <p:sldId id="404" r:id="rId20"/>
    <p:sldId id="406" r:id="rId21"/>
    <p:sldId id="373" r:id="rId22"/>
    <p:sldId id="389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90" r:id="rId34"/>
  </p:sldIdLst>
  <p:sldSz cx="9144000" cy="5143500" type="screen16x9"/>
  <p:notesSz cx="6858000" cy="9144000"/>
  <p:defaultTextStyle>
    <a:defPPr marL="0" marR="0" indent="0" algn="l" defTabSz="57396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1pPr>
    <a:lvl2pPr marL="0" marR="0" indent="143492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2pPr>
    <a:lvl3pPr marL="0" marR="0" indent="286984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3pPr>
    <a:lvl4pPr marL="0" marR="0" indent="430477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4pPr>
    <a:lvl5pPr marL="0" marR="0" indent="573969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5pPr>
    <a:lvl6pPr marL="0" marR="0" indent="717461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6pPr>
    <a:lvl7pPr marL="0" marR="0" indent="860953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7pPr>
    <a:lvl8pPr marL="0" marR="0" indent="1004446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8pPr>
    <a:lvl9pPr marL="0" marR="0" indent="1147938" algn="ctr" defTabSz="366702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797979"/>
        </a:solidFill>
        <a:effectLst/>
        <a:uFillTx/>
        <a:latin typeface="+mn-lt"/>
        <a:ea typeface="+mn-ea"/>
        <a:cs typeface="+mn-cs"/>
        <a:sym typeface="Yanone Kaffeesatz Regular"/>
      </a:defRPr>
    </a:lvl9pPr>
  </p:defaultTextStyle>
  <p:extLst>
    <p:ext uri="{521415D9-36F7-43E2-AB2F-B90AF26B5E84}">
      <p14:sectionLst xmlns:p14="http://schemas.microsoft.com/office/powerpoint/2010/main">
        <p14:section name="Default Section" id="{734806DF-30A5-3941-9BD9-C2B61E013B9F}">
          <p14:sldIdLst>
            <p14:sldId id="256"/>
            <p14:sldId id="257"/>
            <p14:sldId id="395"/>
            <p14:sldId id="407"/>
            <p14:sldId id="391"/>
            <p14:sldId id="392"/>
            <p14:sldId id="393"/>
            <p14:sldId id="408"/>
            <p14:sldId id="394"/>
            <p14:sldId id="396"/>
            <p14:sldId id="403"/>
            <p14:sldId id="402"/>
            <p14:sldId id="398"/>
            <p14:sldId id="397"/>
            <p14:sldId id="400"/>
            <p14:sldId id="405"/>
            <p14:sldId id="401"/>
            <p14:sldId id="399"/>
            <p14:sldId id="404"/>
            <p14:sldId id="406"/>
            <p14:sldId id="373"/>
          </p14:sldIdLst>
        </p14:section>
        <p14:section name="Templates" id="{A7DE0E57-1057-B241-9DD9-636FADAB1D2B}">
          <p14:sldIdLst>
            <p14:sldId id="389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73" autoAdjust="0"/>
  </p:normalViewPr>
  <p:slideViewPr>
    <p:cSldViewPr snapToGrid="0" snapToObjects="1">
      <p:cViewPr>
        <p:scale>
          <a:sx n="100" d="100"/>
          <a:sy n="100" d="100"/>
        </p:scale>
        <p:origin x="-760" y="-2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95266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143492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286984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430477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573969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717461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860953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004446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147938" defTabSz="286984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It's a simulation</a:t>
            </a:r>
          </a:p>
        </p:txBody>
      </p:sp>
    </p:spTree>
    <p:extLst>
      <p:ext uri="{BB962C8B-B14F-4D97-AF65-F5344CB8AC3E}">
        <p14:creationId xmlns:p14="http://schemas.microsoft.com/office/powerpoint/2010/main" val="195069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Game engines are often built in C/C++. Why?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Think back to the game loop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At 60 FPS, a single loop completes in 16ms. At 90, 11.11ms.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In VR, if you don't hit at least 60FPS consistently, you'll make people sick.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In VR, time between input and firing LCD photons &gt; 20ms ==</a:t>
            </a:r>
          </a:p>
          <a:p>
            <a:endParaRPr lang="en-US" sz="1400" b="1" u="none" baseline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C++ is a terrible language for expressing game logic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One word: pointers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9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Multi-disciplinary game teams all creating content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Designers, artists, writers, composers…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3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Separating the designer from the engine details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No need for designers to learn the engine’s language </a:t>
            </a:r>
          </a:p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Preventing crashes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4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68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Transpile into engine’s source language - generate C++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Doable, but doesn’t lend itself well to quick iteration and instant reloading</a:t>
            </a:r>
          </a:p>
          <a:p>
            <a:endParaRPr lang="en-US" sz="1400" b="0" u="none" baseline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Compile into native code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Hard to port, have to roll your own compiler/debugger toolset</a:t>
            </a:r>
          </a:p>
          <a:p>
            <a:endParaRPr lang="en-US" sz="1400" b="1" u="none" baseline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Compile to something that runs on a VM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Easy to reload at runtime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Existing tools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Enforces engine and data separation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6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Fast iteration times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Code is data, therefore languages are content creation tools</a:t>
            </a:r>
          </a:p>
          <a:p>
            <a:endParaRPr lang="en-US" sz="1400" b="0" u="none" baseline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Experimentation is key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Trying out new ideas quickly while still able to scale to a finished game </a:t>
            </a:r>
          </a:p>
          <a:p>
            <a:r>
              <a:rPr lang="en-US" sz="1400" b="1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Performance is key</a:t>
            </a:r>
          </a:p>
          <a:p>
            <a:r>
              <a:rPr lang="en-US" sz="1400" b="0" u="none" baseline="0" smtClean="0">
                <a:latin typeface="Helvetica Neue"/>
                <a:ea typeface="Helvetica Neue"/>
                <a:cs typeface="Helvetica Neue"/>
                <a:sym typeface="Helvetica Neue"/>
              </a:rPr>
              <a:t>Breeds new approaches to code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8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2" y="-1"/>
            <a:ext cx="9144001" cy="5143501"/>
          </a:xfrm>
          <a:prstGeom prst="rect">
            <a:avLst/>
          </a:prstGeom>
        </p:spPr>
        <p:txBody>
          <a:bodyPr lIns="0" tIns="0" rIns="0" bIns="0"/>
          <a:lstStyle>
            <a:lvl1pPr>
              <a:defRPr cap="all">
                <a:solidFill>
                  <a:srgbClr val="77974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sz="quarter" idx="13"/>
          </p:nvPr>
        </p:nvSpPr>
        <p:spPr>
          <a:xfrm>
            <a:off x="615783" y="1898351"/>
            <a:ext cx="7912439" cy="13467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buSzTx/>
              <a:buNone/>
              <a:defRPr sz="10000">
                <a:solidFill>
                  <a:srgbClr val="797979"/>
                </a:solidFill>
              </a:defRPr>
            </a:lvl1pPr>
          </a:lstStyle>
          <a:p>
            <a:pPr marL="0" indent="0" algn="ctr">
              <a:lnSpc>
                <a:spcPct val="80000"/>
              </a:lnSpc>
              <a:buSzTx/>
              <a:buNone/>
              <a:defRPr sz="10000">
                <a:solidFill>
                  <a:srgbClr val="797979"/>
                </a:solidFill>
              </a:defRPr>
            </a:pPr>
            <a:r>
              <a:rPr>
                <a:solidFill>
                  <a:srgbClr val="D2323B"/>
                </a:solidFill>
              </a:rPr>
              <a:t>Tip:</a:t>
            </a:r>
            <a:r>
              <a:t> insert text here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-1" y="-187522"/>
            <a:ext cx="9144001" cy="133945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D2323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Shape 110"/>
          <p:cNvSpPr>
            <a:spLocks noGrp="1"/>
          </p:cNvSpPr>
          <p:nvPr>
            <p:ph idx="3"/>
          </p:nvPr>
        </p:nvSpPr>
        <p:spPr>
          <a:xfrm>
            <a:off x="2" y="2056062"/>
            <a:ext cx="9608281" cy="308743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2" y="908016"/>
            <a:ext cx="9144001" cy="7181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80000"/>
              </a:lnSpc>
              <a:buSzTx/>
              <a:buNone/>
              <a:defRPr>
                <a:solidFill>
                  <a:srgbClr val="797979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xfrm>
            <a:off x="2" y="1163982"/>
            <a:ext cx="9144001" cy="3979520"/>
          </a:xfrm>
          <a:prstGeom prst="rect">
            <a:avLst/>
          </a:prstGeom>
        </p:spPr>
        <p:txBody>
          <a:bodyPr lIns="175379" tIns="175379" rIns="175379" bIns="175379" anchor="t">
            <a:noAutofit/>
          </a:bodyPr>
          <a:lstStyle>
            <a:lvl1pPr marL="279013" indent="-279013" algn="ctr">
              <a:spcAft>
                <a:spcPts val="1200"/>
              </a:spcAft>
              <a:defRPr/>
            </a:lvl1pPr>
            <a:lvl2pPr marL="558025" indent="-279013" algn="ctr">
              <a:spcAft>
                <a:spcPts val="600"/>
              </a:spcAft>
              <a:defRPr/>
            </a:lvl2pPr>
            <a:lvl3pPr marL="837038" indent="-279013" algn="ctr">
              <a:defRPr/>
            </a:lvl3pPr>
            <a:lvl4pPr marL="1116051" indent="-279013" algn="ctr">
              <a:defRPr/>
            </a:lvl4pPr>
            <a:lvl5pPr marL="1395063" indent="-279013" algn="ctr"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half" idx="13" hasCustomPrompt="1"/>
          </p:nvPr>
        </p:nvSpPr>
        <p:spPr>
          <a:xfrm>
            <a:off x="2" y="224119"/>
            <a:ext cx="9144001" cy="10287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60000"/>
              </a:lnSpc>
              <a:spcBef>
                <a:spcPts val="1200"/>
              </a:spcBef>
              <a:buSzTx/>
              <a:buNone/>
              <a:defRPr sz="9400">
                <a:solidFill>
                  <a:srgbClr val="009FB2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Light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71" y="1701107"/>
            <a:ext cx="7358063" cy="1741289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D2323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title page">
    <p:bg>
      <p:bgPr>
        <a:solidFill>
          <a:srgbClr val="009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92971" y="1701107"/>
            <a:ext cx="7358063" cy="1741289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ange title page">
    <p:bg>
      <p:bgPr>
        <a:solidFill>
          <a:srgbClr val="F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892971" y="1701107"/>
            <a:ext cx="7358063" cy="1741289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title page">
    <p:bg>
      <p:bgPr>
        <a:solidFill>
          <a:srgbClr val="D2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body" sz="quarter" idx="13"/>
          </p:nvPr>
        </p:nvSpPr>
        <p:spPr>
          <a:xfrm>
            <a:off x="428627" y="1716984"/>
            <a:ext cx="2510259" cy="76944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lnSpc>
                <a:spcPct val="60000"/>
              </a:lnSpc>
              <a:buSzTx/>
              <a:buNone/>
              <a:defRPr sz="7500">
                <a:solidFill>
                  <a:srgbClr val="EFCC3D"/>
                </a:solidFill>
              </a:defRPr>
            </a:lvl1pPr>
          </a:lstStyle>
          <a:p>
            <a:r>
              <a:t>we work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sz="half" idx="14"/>
          </p:nvPr>
        </p:nvSpPr>
        <p:spPr>
          <a:xfrm>
            <a:off x="428626" y="1849186"/>
            <a:ext cx="7715342" cy="1938992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12600">
                <a:solidFill>
                  <a:srgbClr val="F1F2EC"/>
                </a:solidFill>
              </a:defRPr>
            </a:lvl1pPr>
          </a:lstStyle>
          <a:p>
            <a:r>
              <a:t>asynchronously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idx="3"/>
          </p:nvPr>
        </p:nvSpPr>
        <p:spPr>
          <a:xfrm>
            <a:off x="-1" y="1"/>
            <a:ext cx="4657182" cy="51435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half" idx="13"/>
          </p:nvPr>
        </p:nvSpPr>
        <p:spPr>
          <a:xfrm>
            <a:off x="4657183" y="1016710"/>
            <a:ext cx="4486819" cy="311008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SzTx/>
              <a:buNone/>
              <a:defRPr sz="9400">
                <a:solidFill>
                  <a:srgbClr val="797979"/>
                </a:solidFill>
              </a:defRPr>
            </a:lvl1pPr>
          </a:lstStyle>
          <a:p>
            <a:r>
              <a:t>some text and some more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idx="3"/>
          </p:nvPr>
        </p:nvSpPr>
        <p:spPr>
          <a:xfrm>
            <a:off x="4572000" y="1"/>
            <a:ext cx="4572000" cy="526405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indent="0" algn="ctr">
              <a:lnSpc>
                <a:spcPct val="100000"/>
              </a:lnSpc>
              <a:buSzTx/>
              <a:buNone/>
              <a:defRPr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half" idx="13"/>
          </p:nvPr>
        </p:nvSpPr>
        <p:spPr>
          <a:xfrm>
            <a:off x="-1" y="1281914"/>
            <a:ext cx="4572001" cy="270022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60000"/>
              </a:lnSpc>
              <a:buSzTx/>
              <a:buNone/>
              <a:defRPr sz="9400">
                <a:solidFill>
                  <a:srgbClr val="77974E"/>
                </a:solidFill>
              </a:defRPr>
            </a:lvl1pPr>
          </a:lstStyle>
          <a:p>
            <a:r>
              <a:t>some text and some more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798720" y="2180480"/>
            <a:ext cx="3546562" cy="78254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buSzTx/>
              <a:buNone/>
              <a:defRPr>
                <a:solidFill>
                  <a:srgbClr val="797979"/>
                </a:solidFill>
              </a:defRPr>
            </a:lvl1pPr>
          </a:lstStyle>
          <a:p>
            <a:r>
              <a:t>insert text here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9" y="23440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887" tIns="31887" rIns="31887" bIns="3188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9" y="1372941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887" tIns="31887" rIns="31887" bIns="3188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41248" y="4878958"/>
            <a:ext cx="252574" cy="233674"/>
          </a:xfrm>
          <a:prstGeom prst="rect">
            <a:avLst/>
          </a:prstGeom>
          <a:ln w="12700">
            <a:miter lim="400000"/>
          </a:ln>
        </p:spPr>
        <p:txBody>
          <a:bodyPr wrap="none" lIns="31887" tIns="31887" rIns="31887" bIns="31887">
            <a:spAutoFit/>
          </a:bodyPr>
          <a:lstStyle>
            <a:lvl1pPr>
              <a:lnSpc>
                <a:spcPct val="100000"/>
              </a:lnSpc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 xmlns:p14="http://schemas.microsoft.com/office/powerpoint/2010/main" spd="med"/>
  <p:txStyles>
    <p:titleStyle>
      <a:lvl1pPr marL="0" marR="0" indent="0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1pPr>
      <a:lvl2pPr marL="0" marR="0" indent="143492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2pPr>
      <a:lvl3pPr marL="0" marR="0" indent="286984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3pPr>
      <a:lvl4pPr marL="0" marR="0" indent="430477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4pPr>
      <a:lvl5pPr marL="0" marR="0" indent="573969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5pPr>
      <a:lvl6pPr marL="0" marR="0" indent="717461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6pPr>
      <a:lvl7pPr marL="0" marR="0" indent="860953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7pPr>
      <a:lvl8pPr marL="0" marR="0" indent="1004446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8pPr>
      <a:lvl9pPr marL="0" marR="0" indent="1147938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0" i="0" u="none" strike="noStrike" cap="none" spc="0" baseline="0">
          <a:ln>
            <a:noFill/>
          </a:ln>
          <a:solidFill>
            <a:srgbClr val="F1F2EC"/>
          </a:solidFill>
          <a:uFillTx/>
          <a:latin typeface="+mn-lt"/>
          <a:ea typeface="+mn-ea"/>
          <a:cs typeface="+mn-cs"/>
          <a:sym typeface="Yanone Kaffeesatz Regular"/>
        </a:defRPr>
      </a:lvl9pPr>
    </p:titleStyle>
    <p:bodyStyle>
      <a:lvl1pPr marL="697532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1pPr>
      <a:lvl2pPr marL="976544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2pPr>
      <a:lvl3pPr marL="1255557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3pPr>
      <a:lvl4pPr marL="1534570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4pPr>
      <a:lvl5pPr marL="1813582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5pPr>
      <a:lvl6pPr marL="2092595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6pPr>
      <a:lvl7pPr marL="2371608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7pPr>
      <a:lvl8pPr marL="2650620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8pPr>
      <a:lvl9pPr marL="2929633" marR="0" indent="-697532" algn="l" defTabSz="366702" rtl="0" latinLnBrk="0">
        <a:lnSpc>
          <a:spcPct val="7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C4A3A"/>
          </a:solidFill>
          <a:uFillTx/>
          <a:latin typeface="+mn-lt"/>
          <a:ea typeface="+mn-ea"/>
          <a:cs typeface="+mn-cs"/>
          <a:sym typeface="Yanone Kaffeesatz Regular"/>
        </a:defRPr>
      </a:lvl9pPr>
    </p:bodyStyle>
    <p:otherStyle>
      <a:lvl1pPr marL="0" marR="0" indent="0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43492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86984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30477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573969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717461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860953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004446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147938" algn="ctr" defTabSz="3667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body" sz="half" idx="14"/>
          </p:nvPr>
        </p:nvSpPr>
        <p:spPr>
          <a:xfrm>
            <a:off x="428627" y="1152866"/>
            <a:ext cx="5873374" cy="19389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C# in Games</a:t>
            </a: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3"/>
          </p:nvPr>
        </p:nvSpPr>
        <p:spPr>
          <a:xfrm>
            <a:off x="428625" y="2717801"/>
            <a:ext cx="8562975" cy="2311400"/>
          </a:xfrm>
          <a:prstGeom prst="rect">
            <a:avLst/>
          </a:prstGeom>
        </p:spPr>
        <p:txBody>
          <a:bodyPr wrap="square" anchor="t" anchorCtr="0">
            <a:normAutofit/>
          </a:bodyPr>
          <a:lstStyle/>
          <a:p>
            <a:pPr>
              <a:lnSpc>
                <a:spcPts val="5500"/>
              </a:lnSpc>
            </a:pPr>
            <a:r>
              <a:rPr lang="en-US" sz="6000"/>
              <a:t>The weird and interesting uses of .NET in game development</a:t>
            </a:r>
            <a:endParaRPr sz="6000"/>
          </a:p>
        </p:txBody>
      </p:sp>
    </p:spTree>
  </p:cSld>
  <p:clrMapOvr>
    <a:masterClrMapping/>
  </p:clrMapOvr>
  <p:transition xmlns:p14="http://schemas.microsoft.com/office/powerpoint/2010/main" spd="med" advTm="4026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48506" y="2026591"/>
            <a:ext cx="8647006" cy="1090319"/>
          </a:xfrm>
        </p:spPr>
        <p:txBody>
          <a:bodyPr/>
          <a:lstStyle/>
          <a:p>
            <a:r>
              <a:rPr lang="en-US" sz="8000"/>
              <a:t>Different types of language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4658" y="3786536"/>
            <a:ext cx="3334000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runtime languages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7189" y="539250"/>
            <a:ext cx="4500269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data definition languages</a:t>
            </a:r>
          </a:p>
        </p:txBody>
      </p:sp>
    </p:spTree>
    <p:extLst>
      <p:ext uri="{BB962C8B-B14F-4D97-AF65-F5344CB8AC3E}">
        <p14:creationId xmlns:p14="http://schemas.microsoft.com/office/powerpoint/2010/main" val="7630646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45739" y="2026591"/>
            <a:ext cx="6052536" cy="1090319"/>
          </a:xfrm>
        </p:spPr>
        <p:txBody>
          <a:bodyPr/>
          <a:lstStyle/>
          <a:p>
            <a:r>
              <a:rPr lang="en-US" sz="8000"/>
              <a:t>Runtime languages</a:t>
            </a:r>
          </a:p>
        </p:txBody>
      </p:sp>
      <p:sp>
        <p:nvSpPr>
          <p:cNvPr id="3" name="TextBox 2"/>
          <p:cNvSpPr txBox="1"/>
          <p:nvPr/>
        </p:nvSpPr>
        <p:spPr>
          <a:xfrm rot="21376654">
            <a:off x="6040838" y="3775341"/>
            <a:ext cx="810161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VMs</a:t>
            </a:r>
          </a:p>
        </p:txBody>
      </p:sp>
      <p:sp>
        <p:nvSpPr>
          <p:cNvPr id="4" name="TextBox 3"/>
          <p:cNvSpPr txBox="1"/>
          <p:nvPr/>
        </p:nvSpPr>
        <p:spPr>
          <a:xfrm rot="422740">
            <a:off x="314858" y="3694412"/>
            <a:ext cx="4272331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compiling</a:t>
            </a:r>
            <a:r>
              <a:rPr kumimoji="0" lang="en-US" sz="4400" b="0" i="0" u="none" strike="noStrike" cap="none" spc="0" normalizeH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 to </a:t>
            </a: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native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4657" y="517275"/>
            <a:ext cx="198772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transpiling</a:t>
            </a:r>
          </a:p>
        </p:txBody>
      </p:sp>
    </p:spTree>
    <p:extLst>
      <p:ext uri="{BB962C8B-B14F-4D97-AF65-F5344CB8AC3E}">
        <p14:creationId xmlns:p14="http://schemas.microsoft.com/office/powerpoint/2010/main" val="41307553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40656" y="892851"/>
            <a:ext cx="5062696" cy="2011597"/>
          </a:xfrm>
        </p:spPr>
        <p:txBody>
          <a:bodyPr/>
          <a:lstStyle/>
          <a:p>
            <a:r>
              <a:rPr lang="en-US" sz="5400">
                <a:solidFill>
                  <a:srgbClr val="C82506"/>
                </a:solidFill>
              </a:rPr>
              <a:t>The borders get blurred</a:t>
            </a:r>
            <a:endParaRPr lang="en-US" sz="6000"/>
          </a:p>
          <a:p>
            <a:r>
              <a:rPr lang="en-US"/>
              <a:t>Code is data</a:t>
            </a:r>
          </a:p>
        </p:txBody>
      </p:sp>
      <p:pic>
        <p:nvPicPr>
          <p:cNvPr id="4" name="Picture 3" descr="puzzlescri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3708400"/>
            <a:ext cx="6502400" cy="52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4868284"/>
            <a:ext cx="9144000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http://www.puzzlescript.net/</a:t>
            </a:r>
          </a:p>
        </p:txBody>
      </p:sp>
    </p:spTree>
    <p:extLst>
      <p:ext uri="{BB962C8B-B14F-4D97-AF65-F5344CB8AC3E}">
        <p14:creationId xmlns:p14="http://schemas.microsoft.com/office/powerpoint/2010/main" val="21699642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31795" y="2116359"/>
            <a:ext cx="7280422" cy="910782"/>
          </a:xfrm>
        </p:spPr>
        <p:txBody>
          <a:bodyPr/>
          <a:lstStyle/>
          <a:p>
            <a:r>
              <a:rPr lang="en-US" sz="6600"/>
              <a:t>Constraints breed creativity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3280" y="4068935"/>
            <a:ext cx="3361078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chemeClr val="accent4"/>
                </a:solidFill>
              </a:rPr>
              <a:t>Performance is key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</p:txBody>
      </p:sp>
      <p:sp>
        <p:nvSpPr>
          <p:cNvPr id="5" name="TextBox 4"/>
          <p:cNvSpPr txBox="1"/>
          <p:nvPr/>
        </p:nvSpPr>
        <p:spPr>
          <a:xfrm rot="21290460">
            <a:off x="21761" y="725610"/>
            <a:ext cx="4058479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Experimentation</a:t>
            </a:r>
            <a:r>
              <a:rPr kumimoji="0" lang="en-US" sz="4400" b="0" i="0" u="none" strike="noStrike" cap="none" spc="0" normalizeH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 is key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</p:txBody>
      </p:sp>
      <p:sp>
        <p:nvSpPr>
          <p:cNvPr id="7" name="TextBox 6"/>
          <p:cNvSpPr txBox="1"/>
          <p:nvPr/>
        </p:nvSpPr>
        <p:spPr>
          <a:xfrm rot="890279">
            <a:off x="5381961" y="636710"/>
            <a:ext cx="3494221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Fast</a:t>
            </a:r>
            <a:r>
              <a:rPr kumimoji="0" lang="en-US" sz="4400" b="0" i="0" u="none" strike="noStrike" cap="none" spc="0" normalizeH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 iteration times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836568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>
          <a:xfrm>
            <a:off x="-1" y="313550"/>
            <a:ext cx="5130801" cy="553998"/>
          </a:xfrm>
        </p:spPr>
        <p:txBody>
          <a:bodyPr/>
          <a:lstStyle/>
          <a:p>
            <a:r>
              <a:rPr lang="en-US" sz="5400"/>
              <a:t>Example: </a:t>
            </a:r>
            <a:r>
              <a:rPr lang="en-US" sz="5400">
                <a:solidFill>
                  <a:srgbClr val="790041"/>
                </a:solidFill>
              </a:rPr>
              <a:t>Naughty Dog</a:t>
            </a:r>
          </a:p>
        </p:txBody>
      </p:sp>
      <p:pic>
        <p:nvPicPr>
          <p:cNvPr id="7" name="Content Placeholder 6" descr="uncharted-script-1.png"/>
          <p:cNvPicPr>
            <a:picLocks noGrp="1" noChangeAspect="1"/>
          </p:cNvPicPr>
          <p:nvPr>
            <p:ph idx="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r="7543"/>
          <a:stretch/>
        </p:blipFill>
        <p:spPr>
          <a:xfrm>
            <a:off x="5308192" y="330200"/>
            <a:ext cx="3835808" cy="4076700"/>
          </a:xfrm>
        </p:spPr>
      </p:pic>
      <p:sp>
        <p:nvSpPr>
          <p:cNvPr id="8" name="Rectangle 7"/>
          <p:cNvSpPr/>
          <p:nvPr/>
        </p:nvSpPr>
        <p:spPr>
          <a:xfrm>
            <a:off x="-1" y="4868284"/>
            <a:ext cx="9144000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https://www.slideshare.net/naughty_dog/statebased-scripting-in-uncharted-2-among-thieves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1" y="1405053"/>
            <a:ext cx="5016499" cy="3001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28400" marR="0" indent="-32040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Makers</a:t>
            </a:r>
            <a:r>
              <a:rPr kumimoji="0" lang="en-US" sz="3600" b="0" i="0" u="none" strike="noStrike" cap="none" spc="0" normalizeH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 of Uncharted</a:t>
            </a:r>
            <a:br>
              <a:rPr kumimoji="0" lang="en-US" sz="3600" b="0" i="0" u="none" strike="noStrike" cap="none" spc="0" normalizeH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</a:b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  <a:p>
            <a:pPr marL="428400" indent="-320400" algn="l" defTabSz="584200">
              <a:buFont typeface="Arial"/>
              <a:buChar char="•"/>
            </a:pP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Background in Lisp</a:t>
            </a:r>
          </a:p>
          <a:p>
            <a:pPr marL="428400" indent="-320400" algn="l" defTabSz="584200"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Scheme-like language with lambdas and continuations</a:t>
            </a:r>
          </a:p>
          <a:p>
            <a:pPr marL="428400" indent="-320400" algn="l" defTabSz="584200">
              <a:buFont typeface="Arial"/>
              <a:buChar char="•"/>
            </a:pP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VM hosted by the engine</a:t>
            </a:r>
          </a:p>
        </p:txBody>
      </p:sp>
    </p:spTree>
    <p:extLst>
      <p:ext uri="{BB962C8B-B14F-4D97-AF65-F5344CB8AC3E}">
        <p14:creationId xmlns:p14="http://schemas.microsoft.com/office/powerpoint/2010/main" val="32373092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971" y="1536007"/>
            <a:ext cx="7358063" cy="174128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6"/>
                </a:solidFill>
              </a:rPr>
              <a:t>Component </a:t>
            </a:r>
            <a:r>
              <a:rPr lang="en-US">
                <a:solidFill>
                  <a:schemeClr val="bg2"/>
                </a:solidFill>
              </a:rPr>
              <a:t>based</a:t>
            </a:r>
            <a:r>
              <a:rPr lang="en-US">
                <a:solidFill>
                  <a:schemeClr val="accent5"/>
                </a:solidFill>
              </a:rPr>
              <a:t> </a:t>
            </a:r>
            <a:r>
              <a:rPr lang="en-US">
                <a:solidFill>
                  <a:schemeClr val="accent6"/>
                </a:solidFill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8155778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389533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driven </a:t>
            </a:r>
            <a:r>
              <a:rPr lang="en-US">
                <a:solidFill>
                  <a:schemeClr val="accent6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177585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tori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44500"/>
            <a:ext cx="6832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707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39544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G_08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315" y="242773"/>
            <a:ext cx="2677587" cy="353017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852951" y="612452"/>
            <a:ext cx="4135998" cy="2187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algn="l"/>
            <a:r>
              <a:rPr lang="en-US" sz="3600"/>
              <a:t>👋 Andreia “shana” Gaita</a:t>
            </a:r>
          </a:p>
          <a:p>
            <a:pPr algn="l"/>
            <a:r>
              <a:rPr lang="en-US" sz="3600"/>
              <a:t/>
            </a:r>
            <a:br>
              <a:rPr lang="en-US" sz="3600"/>
            </a:br>
            <a:r>
              <a:rPr lang="en-US" sz="3200">
                <a:solidFill>
                  <a:schemeClr val="tx1"/>
                </a:solidFill>
              </a:rPr>
              <a:t>Editor Tools team lead @ GitHub</a:t>
            </a:r>
          </a:p>
          <a:p>
            <a:pPr algn="l"/>
            <a:r>
              <a:rPr lang="en-US" sz="3200">
                <a:solidFill>
                  <a:schemeClr val="tx1"/>
                </a:solidFill>
              </a:rPr>
              <a:t>Mono hacker</a:t>
            </a:r>
          </a:p>
          <a:p>
            <a:pPr algn="l"/>
            <a:r>
              <a:rPr lang="en-US" sz="3200">
                <a:solidFill>
                  <a:schemeClr val="tx1"/>
                </a:solidFill>
              </a:rPr>
              <a:t>Unity developer</a:t>
            </a:r>
            <a:endParaRPr lang="en-US" sz="3200">
              <a:solidFill>
                <a:srgbClr val="773F9B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2600" y="4532526"/>
            <a:ext cx="4285829" cy="610974"/>
            <a:chOff x="463970" y="1799549"/>
            <a:chExt cx="4285829" cy="610974"/>
          </a:xfrm>
        </p:grpSpPr>
        <p:pic>
          <p:nvPicPr>
            <p:cNvPr id="135" name="TwitterLogo_#55acee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3970" y="1844906"/>
              <a:ext cx="576441" cy="565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" name="Shape 134"/>
            <p:cNvSpPr/>
            <p:nvPr/>
          </p:nvSpPr>
          <p:spPr>
            <a:xfrm>
              <a:off x="1040410" y="1799549"/>
              <a:ext cx="3709389" cy="610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000"/>
              </a:lvl1pPr>
            </a:lstStyle>
            <a:p>
              <a:pPr algn="l"/>
              <a:r>
                <a:rPr sz="4000">
                  <a:solidFill>
                    <a:schemeClr val="accent4"/>
                  </a:solidFill>
                </a:rPr>
                <a:t>sh</a:t>
              </a:r>
              <a:r>
                <a:rPr lang="en-US" sz="4000">
                  <a:solidFill>
                    <a:schemeClr val="accent4"/>
                  </a:solidFill>
                </a:rPr>
                <a:t>4</a:t>
              </a:r>
              <a:r>
                <a:rPr sz="4000">
                  <a:solidFill>
                    <a:schemeClr val="accent4"/>
                  </a:solidFill>
                </a:rPr>
                <a:t>na</a:t>
              </a:r>
              <a:r>
                <a:rPr lang="en-US" sz="4400">
                  <a:solidFill>
                    <a:schemeClr val="accent4"/>
                  </a:solidFill>
                </a:rPr>
                <a:t> </a:t>
              </a:r>
              <a:r>
                <a:rPr lang="en-US" sz="1800">
                  <a:solidFill>
                    <a:schemeClr val="tx1"/>
                  </a:solidFill>
                </a:rPr>
                <a:t>(not a typo)</a:t>
              </a:r>
              <a:endParaRPr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27402" y="4577883"/>
            <a:ext cx="2472771" cy="610974"/>
            <a:chOff x="546100" y="2624648"/>
            <a:chExt cx="2472771" cy="610974"/>
          </a:xfrm>
        </p:grpSpPr>
        <p:sp>
          <p:nvSpPr>
            <p:cNvPr id="8" name="Shape 134"/>
            <p:cNvSpPr/>
            <p:nvPr/>
          </p:nvSpPr>
          <p:spPr>
            <a:xfrm>
              <a:off x="1040411" y="2624648"/>
              <a:ext cx="1978460" cy="610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000"/>
              </a:lvl1pPr>
            </a:lstStyle>
            <a:p>
              <a:pPr algn="l"/>
              <a:r>
                <a:rPr sz="4000">
                  <a:solidFill>
                    <a:srgbClr val="DE6A10"/>
                  </a:solidFill>
                </a:rPr>
                <a:t>sh</a:t>
              </a:r>
              <a:r>
                <a:rPr lang="en-US" sz="4000">
                  <a:solidFill>
                    <a:srgbClr val="DE6A10"/>
                  </a:solidFill>
                </a:rPr>
                <a:t>a</a:t>
              </a:r>
              <a:r>
                <a:rPr sz="4000">
                  <a:solidFill>
                    <a:srgbClr val="DE6A10"/>
                  </a:solidFill>
                </a:rPr>
                <a:t>na</a:t>
              </a:r>
              <a:endParaRPr sz="5400">
                <a:solidFill>
                  <a:srgbClr val="DE6A10"/>
                </a:solidFill>
              </a:endParaRPr>
            </a:p>
          </p:txBody>
        </p:sp>
        <p:pic>
          <p:nvPicPr>
            <p:cNvPr id="6" name="Picture 5" descr="GitHub-Mark-120px-pl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0" y="2730500"/>
              <a:ext cx="406400" cy="406400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 spd="slow" advTm="19813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5448" y="1898351"/>
            <a:ext cx="8233117" cy="1346799"/>
          </a:xfrm>
        </p:spPr>
        <p:txBody>
          <a:bodyPr/>
          <a:lstStyle/>
          <a:p>
            <a:r>
              <a:rPr lang="en-US"/>
              <a:t>So much to explore...</a:t>
            </a:r>
          </a:p>
        </p:txBody>
      </p:sp>
      <p:sp>
        <p:nvSpPr>
          <p:cNvPr id="3" name="TextBox 2"/>
          <p:cNvSpPr txBox="1"/>
          <p:nvPr/>
        </p:nvSpPr>
        <p:spPr>
          <a:xfrm rot="20293331">
            <a:off x="1135831" y="597100"/>
            <a:ext cx="100027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F#Kit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8040" y="724720"/>
            <a:ext cx="2218556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PuzzleScript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554" y="3545810"/>
            <a:ext cx="2876971" cy="1208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Jonathan Blow</a:t>
            </a:r>
          </a:p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language</a:t>
            </a:r>
            <a:r>
              <a:rPr kumimoji="0" lang="en-US" sz="4400" b="0" i="0" u="none" strike="noStrike" cap="none" spc="0" normalizeH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 series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</p:txBody>
      </p:sp>
      <p:sp>
        <p:nvSpPr>
          <p:cNvPr id="11" name="TextBox 10"/>
          <p:cNvSpPr txBox="1"/>
          <p:nvPr/>
        </p:nvSpPr>
        <p:spPr>
          <a:xfrm rot="1618658">
            <a:off x="6232235" y="3637697"/>
            <a:ext cx="2782813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Visual scripting</a:t>
            </a:r>
          </a:p>
        </p:txBody>
      </p:sp>
    </p:spTree>
    <p:extLst>
      <p:ext uri="{BB962C8B-B14F-4D97-AF65-F5344CB8AC3E}">
        <p14:creationId xmlns:p14="http://schemas.microsoft.com/office/powerpoint/2010/main" val="30525446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5" name="Shape 134"/>
          <p:cNvSpPr/>
          <p:nvPr/>
        </p:nvSpPr>
        <p:spPr>
          <a:xfrm>
            <a:off x="341913" y="4301449"/>
            <a:ext cx="1978460" cy="610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7000"/>
            </a:lvl1pPr>
          </a:lstStyle>
          <a:p>
            <a:pPr algn="l"/>
            <a:r>
              <a:rPr lang="en-US" sz="4000"/>
              <a:t>@</a:t>
            </a:r>
            <a:r>
              <a:rPr sz="4000"/>
              <a:t>sh</a:t>
            </a:r>
            <a:r>
              <a:rPr lang="en-US" sz="4000"/>
              <a:t>4</a:t>
            </a:r>
            <a:r>
              <a:rPr sz="4000"/>
              <a:t>na</a:t>
            </a:r>
          </a:p>
        </p:txBody>
      </p:sp>
      <p:pic>
        <p:nvPicPr>
          <p:cNvPr id="12" name="IMG_08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541" y="139701"/>
            <a:ext cx="1020230" cy="13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6757444" y="4301449"/>
            <a:ext cx="2192327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rgbClr val="797979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Andreia Gaita</a:t>
            </a:r>
          </a:p>
        </p:txBody>
      </p:sp>
      <p:sp>
        <p:nvSpPr>
          <p:cNvPr id="14" name="TextBox 13"/>
          <p:cNvSpPr txBox="1"/>
          <p:nvPr/>
        </p:nvSpPr>
        <p:spPr>
          <a:xfrm rot="20293331">
            <a:off x="-37567" y="597100"/>
            <a:ext cx="3347070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Questions</a:t>
            </a:r>
            <a:r>
              <a:rPr kumimoji="0" lang="en-US" sz="4400" b="0" i="0" u="none" strike="noStrike" cap="none" spc="0" normalizeH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 anyone?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73885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293331">
            <a:off x="1179831" y="597100"/>
            <a:ext cx="91227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Text</a:t>
            </a:r>
          </a:p>
        </p:txBody>
      </p:sp>
      <p:sp>
        <p:nvSpPr>
          <p:cNvPr id="3" name="TextBox 2"/>
          <p:cNvSpPr txBox="1"/>
          <p:nvPr/>
        </p:nvSpPr>
        <p:spPr>
          <a:xfrm rot="890946">
            <a:off x="4649180" y="4005997"/>
            <a:ext cx="91227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6880" y="4272697"/>
            <a:ext cx="91227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41180" y="724720"/>
            <a:ext cx="91227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0980" y="3758248"/>
            <a:ext cx="91227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69032" y="3955197"/>
            <a:ext cx="91227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545" y="2212072"/>
            <a:ext cx="91227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72380627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5529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57937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73824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56791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272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17920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05381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Talking about</a:t>
            </a:r>
            <a:br>
              <a:rPr lang="en-US"/>
            </a:br>
            <a:r>
              <a:rPr lang="en-US">
                <a:solidFill>
                  <a:schemeClr val="accent6"/>
                </a:solidFill>
              </a:rPr>
              <a:t>scripting</a:t>
            </a:r>
          </a:p>
        </p:txBody>
      </p:sp>
    </p:spTree>
    <p:extLst>
      <p:ext uri="{BB962C8B-B14F-4D97-AF65-F5344CB8AC3E}">
        <p14:creationId xmlns:p14="http://schemas.microsoft.com/office/powerpoint/2010/main" val="26163370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4271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10144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23353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77829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339651" y="1898351"/>
            <a:ext cx="6464707" cy="1346799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What is a game?</a:t>
            </a:r>
          </a:p>
        </p:txBody>
      </p:sp>
    </p:spTree>
    <p:extLst>
      <p:ext uri="{BB962C8B-B14F-4D97-AF65-F5344CB8AC3E}">
        <p14:creationId xmlns:p14="http://schemas.microsoft.com/office/powerpoint/2010/main" val="8406232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me-loop-co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3824041"/>
            <a:ext cx="6261837" cy="1319459"/>
          </a:xfrm>
          <a:prstGeom prst="rect">
            <a:avLst/>
          </a:prstGeom>
        </p:spPr>
      </p:pic>
      <p:pic>
        <p:nvPicPr>
          <p:cNvPr id="4" name="Picture 3" descr="game-loop-si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74" y="1956362"/>
            <a:ext cx="3987800" cy="1307538"/>
          </a:xfrm>
          <a:prstGeom prst="rect">
            <a:avLst/>
          </a:prstGeom>
        </p:spPr>
      </p:pic>
      <p:pic>
        <p:nvPicPr>
          <p:cNvPr id="5" name="Picture 4" descr="gui-loo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95300"/>
            <a:ext cx="6249137" cy="1151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84931"/>
            <a:ext cx="188426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Application UI Loop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7800" y="3422403"/>
            <a:ext cx="10603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Game loop</a:t>
            </a:r>
          </a:p>
        </p:txBody>
      </p:sp>
    </p:spTree>
    <p:extLst>
      <p:ext uri="{BB962C8B-B14F-4D97-AF65-F5344CB8AC3E}">
        <p14:creationId xmlns:p14="http://schemas.microsoft.com/office/powerpoint/2010/main" val="3963232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834652" y="1462334"/>
            <a:ext cx="5474708" cy="2218833"/>
          </a:xfrm>
        </p:spPr>
        <p:txBody>
          <a:bodyPr/>
          <a:lstStyle/>
          <a:p>
            <a:r>
              <a:rPr lang="en-US"/>
              <a:t>Game engines</a:t>
            </a:r>
          </a:p>
          <a:p>
            <a:r>
              <a:rPr lang="en-US" sz="7200">
                <a:solidFill>
                  <a:schemeClr val="accent2"/>
                </a:solidFill>
              </a:rPr>
              <a:t>in C/C++</a:t>
            </a:r>
          </a:p>
        </p:txBody>
      </p:sp>
      <p:sp>
        <p:nvSpPr>
          <p:cNvPr id="3" name="TextBox 2"/>
          <p:cNvSpPr txBox="1"/>
          <p:nvPr/>
        </p:nvSpPr>
        <p:spPr>
          <a:xfrm rot="20293331">
            <a:off x="493998" y="597100"/>
            <a:ext cx="2283948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 rot="890946">
            <a:off x="6960497" y="3561497"/>
            <a:ext cx="1360840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chemeClr val="accent1"/>
                </a:solidFill>
              </a:rPr>
              <a:t>latency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9918" y="3785196"/>
            <a:ext cx="683759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chemeClr val="accent4"/>
                </a:solidFill>
              </a:rPr>
              <a:t>FPS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</p:txBody>
      </p:sp>
      <p:sp>
        <p:nvSpPr>
          <p:cNvPr id="6" name="TextBox 5"/>
          <p:cNvSpPr txBox="1"/>
          <p:nvPr/>
        </p:nvSpPr>
        <p:spPr>
          <a:xfrm rot="788360">
            <a:off x="6041963" y="543209"/>
            <a:ext cx="229636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ugh pointers</a:t>
            </a:r>
          </a:p>
        </p:txBody>
      </p:sp>
    </p:spTree>
    <p:extLst>
      <p:ext uri="{BB962C8B-B14F-4D97-AF65-F5344CB8AC3E}">
        <p14:creationId xmlns:p14="http://schemas.microsoft.com/office/powerpoint/2010/main" val="10713058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02505" y="1705990"/>
            <a:ext cx="6339003" cy="1731520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sz="7200" i="1">
                <a:solidFill>
                  <a:srgbClr val="00882B"/>
                </a:solidFill>
              </a:rPr>
              <a:t>but</a:t>
            </a:r>
            <a:r>
              <a:rPr lang="en-US"/>
              <a:t/>
            </a:r>
            <a:br>
              <a:rPr lang="en-US"/>
            </a:br>
            <a:r>
              <a:rPr lang="en-US"/>
              <a:t>game content is</a:t>
            </a:r>
          </a:p>
        </p:txBody>
      </p:sp>
      <p:sp>
        <p:nvSpPr>
          <p:cNvPr id="3" name="TextBox 2"/>
          <p:cNvSpPr txBox="1"/>
          <p:nvPr/>
        </p:nvSpPr>
        <p:spPr>
          <a:xfrm rot="890946">
            <a:off x="6446340" y="1002752"/>
            <a:ext cx="2190264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interactions</a:t>
            </a:r>
          </a:p>
        </p:txBody>
      </p:sp>
      <p:sp>
        <p:nvSpPr>
          <p:cNvPr id="4" name="TextBox 3"/>
          <p:cNvSpPr txBox="1"/>
          <p:nvPr/>
        </p:nvSpPr>
        <p:spPr>
          <a:xfrm rot="20192098">
            <a:off x="335630" y="938847"/>
            <a:ext cx="2144003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chemeClr val="accent4"/>
                </a:solidFill>
              </a:rPr>
              <a:t>active </a:t>
            </a: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story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4397" y="232961"/>
            <a:ext cx="1158292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sound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851" y="4179818"/>
            <a:ext cx="1359346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writing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3164" y="4033867"/>
            <a:ext cx="1900257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20422152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28626" y="1898351"/>
            <a:ext cx="7686762" cy="1346799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Squaring the circle?</a:t>
            </a:r>
          </a:p>
        </p:txBody>
      </p:sp>
    </p:spTree>
    <p:extLst>
      <p:ext uri="{BB962C8B-B14F-4D97-AF65-F5344CB8AC3E}">
        <p14:creationId xmlns:p14="http://schemas.microsoft.com/office/powerpoint/2010/main" val="26782184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687166" y="1642896"/>
            <a:ext cx="5769701" cy="1857708"/>
          </a:xfrm>
        </p:spPr>
        <p:txBody>
          <a:bodyPr/>
          <a:lstStyle/>
          <a:p>
            <a:r>
              <a:rPr lang="en-US" sz="5400"/>
              <a:t>designers create with code</a:t>
            </a:r>
          </a:p>
          <a:p>
            <a:r>
              <a:rPr lang="en-US" sz="8800">
                <a:solidFill>
                  <a:schemeClr val="accent5"/>
                </a:solidFill>
              </a:rPr>
              <a:t>code is data</a:t>
            </a:r>
          </a:p>
        </p:txBody>
      </p:sp>
      <p:sp>
        <p:nvSpPr>
          <p:cNvPr id="3" name="TextBox 2"/>
          <p:cNvSpPr txBox="1"/>
          <p:nvPr/>
        </p:nvSpPr>
        <p:spPr>
          <a:xfrm rot="21443594">
            <a:off x="658393" y="618065"/>
            <a:ext cx="3405083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preventing crashes</a:t>
            </a:r>
          </a:p>
        </p:txBody>
      </p:sp>
      <p:sp>
        <p:nvSpPr>
          <p:cNvPr id="5" name="TextBox 4"/>
          <p:cNvSpPr txBox="1"/>
          <p:nvPr/>
        </p:nvSpPr>
        <p:spPr>
          <a:xfrm rot="20669123">
            <a:off x="5950274" y="3809047"/>
            <a:ext cx="2394516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fast</a:t>
            </a:r>
            <a:r>
              <a:rPr kumimoji="0" lang="en-US" sz="4400" b="0" i="0" u="none" strike="noStrike" cap="none" spc="0" normalizeH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 iteration</a:t>
            </a:r>
            <a:endParaRPr kumimoji="0" lang="en-US" sz="44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+mn-lt"/>
              <a:ea typeface="+mn-ea"/>
              <a:cs typeface="+mn-cs"/>
              <a:sym typeface="Yanone Kaffeesatz Regular"/>
            </a:endParaRPr>
          </a:p>
        </p:txBody>
      </p:sp>
      <p:sp>
        <p:nvSpPr>
          <p:cNvPr id="7" name="TextBox 6"/>
          <p:cNvSpPr txBox="1"/>
          <p:nvPr/>
        </p:nvSpPr>
        <p:spPr>
          <a:xfrm rot="491277">
            <a:off x="675791" y="3707448"/>
            <a:ext cx="3273619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Yanone Kaffeesatz Regular"/>
              </a:rPr>
              <a:t>saving game state</a:t>
            </a:r>
          </a:p>
        </p:txBody>
      </p:sp>
    </p:spTree>
    <p:extLst>
      <p:ext uri="{BB962C8B-B14F-4D97-AF65-F5344CB8AC3E}">
        <p14:creationId xmlns:p14="http://schemas.microsoft.com/office/powerpoint/2010/main" val="32288737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797979"/>
      </a:dk1>
      <a:lt1>
        <a:srgbClr val="790041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Yanone Kaffeesatz Regular"/>
        <a:ea typeface="Yanone Kaffeesatz Regular"/>
        <a:cs typeface="Yanone Kaffeesatz Regular"/>
      </a:majorFont>
      <a:minorFont>
        <a:latin typeface="Yanone Kaffeesatz Regular"/>
        <a:ea typeface="Yanone Kaffeesatz Regular"/>
        <a:cs typeface="Yanone Kaffeesatz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97979"/>
            </a:solidFill>
            <a:effectLst/>
            <a:uFillTx/>
            <a:latin typeface="+mn-lt"/>
            <a:ea typeface="+mn-ea"/>
            <a:cs typeface="+mn-cs"/>
            <a:sym typeface="Yanone Kaffeesatz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Yanone Kaffeesatz Regular"/>
        <a:ea typeface="Yanone Kaffeesatz Regular"/>
        <a:cs typeface="Yanone Kaffeesatz Regular"/>
      </a:majorFont>
      <a:minorFont>
        <a:latin typeface="Yanone Kaffeesatz Regular"/>
        <a:ea typeface="Yanone Kaffeesatz Regular"/>
        <a:cs typeface="Yanone Kaffeesatz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97979"/>
            </a:solidFill>
            <a:effectLst/>
            <a:uFillTx/>
            <a:latin typeface="+mn-lt"/>
            <a:ea typeface="+mn-ea"/>
            <a:cs typeface="+mn-cs"/>
            <a:sym typeface="Yanone Kaffeesatz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410</Words>
  <Application>Microsoft Macintosh PowerPoint</Application>
  <PresentationFormat>On-screen Show (16:9)</PresentationFormat>
  <Paragraphs>102</Paragraphs>
  <Slides>33</Slides>
  <Notes>7</Notes>
  <HiddenSlides>12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White</vt:lpstr>
      <vt:lpstr>PowerPoint Presentation</vt:lpstr>
      <vt:lpstr>PowerPoint Presentation</vt:lpstr>
      <vt:lpstr>Talking about scripting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 based programming</vt:lpstr>
      <vt:lpstr>Demo</vt:lpstr>
      <vt:lpstr>Data driven design</vt:lpstr>
      <vt:lpstr>PowerPoint Presentation</vt:lpstr>
      <vt:lpstr>Demo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Andreia Gaita</cp:lastModifiedBy>
  <cp:revision>236</cp:revision>
  <dcterms:modified xsi:type="dcterms:W3CDTF">2017-06-06T22:14:21Z</dcterms:modified>
</cp:coreProperties>
</file>